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  <p:sldMasterId id="2147483673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73" r:id="rId6"/>
    <p:sldId id="278" r:id="rId7"/>
    <p:sldId id="281" r:id="rId8"/>
    <p:sldId id="276" r:id="rId9"/>
    <p:sldId id="279" r:id="rId10"/>
    <p:sldId id="287" r:id="rId11"/>
    <p:sldId id="288" r:id="rId12"/>
    <p:sldId id="289" r:id="rId13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3"/>
    <a:srgbClr val="509E2F"/>
    <a:srgbClr val="003B49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2220" y="78"/>
      </p:cViewPr>
      <p:guideLst>
        <p:guide orient="horz" pos="1596"/>
        <p:guide pos="2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914F0EF-D60A-4135-A359-2B350816A03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FABDA07D-6810-48FB-810A-E205AF4E8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534546"/>
            <a:ext cx="5229225" cy="2923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740183"/>
            <a:ext cx="6147836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80" y="1302545"/>
            <a:ext cx="6057717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6"/>
            <a:ext cx="6016228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58749" y="459952"/>
            <a:ext cx="3981454" cy="613172"/>
          </a:xfrm>
          <a:prstGeom prst="rect">
            <a:avLst/>
          </a:prstGeom>
        </p:spPr>
        <p:txBody>
          <a:bodyPr vert="horz"/>
          <a:lstStyle>
            <a:lvl1pPr algn="l">
              <a:defRPr sz="435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8749" y="1085423"/>
            <a:ext cx="3981454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F81EE7B3-771B-4397-962C-1694B792B0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4/25/2019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CE056E1-FC42-44C7-BC4F-D75A30BE3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1740184"/>
            <a:ext cx="6147836" cy="23383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302545"/>
            <a:ext cx="6147158" cy="277603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8"/>
            <a:ext cx="6016228" cy="2742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420510"/>
            <a:ext cx="5229225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740183"/>
            <a:ext cx="6147836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302545"/>
            <a:ext cx="6147158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6"/>
            <a:ext cx="6016228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381535"/>
            <a:ext cx="5229225" cy="276025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186" y="4270380"/>
            <a:ext cx="668708" cy="5433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48069"/>
            <a:ext cx="4260846" cy="1457326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448069"/>
            <a:ext cx="4257675" cy="1457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4" y="3990975"/>
            <a:ext cx="609600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4713" y="17877"/>
            <a:ext cx="495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E7B3-771B-4397-962C-1694B792B03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056E1-FC42-44C7-BC4F-D75A30BE3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AT1volbBsU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sg3dEmtboB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y_6i4nz082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Faculty Senate Update</a:t>
            </a:r>
          </a:p>
          <a:p>
            <a:r>
              <a:rPr lang="en-US" sz="1800" dirty="0">
                <a:solidFill>
                  <a:schemeClr val="bg2"/>
                </a:solidFill>
              </a:rPr>
              <a:t>Robert Marley, Provost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April 25, </a:t>
            </a:r>
            <a:r>
              <a:rPr lang="en-US" sz="1800" dirty="0">
                <a:solidFill>
                  <a:schemeClr val="bg2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2803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777" y="1309256"/>
            <a:ext cx="6147836" cy="33796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Vice Provost, Enrollment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Paul </a:t>
            </a:r>
            <a:r>
              <a:rPr lang="en-US" sz="2000" dirty="0" err="1"/>
              <a:t>Orscheln</a:t>
            </a:r>
            <a:r>
              <a:rPr lang="en-US" sz="2000" dirty="0"/>
              <a:t>, Assoc. Vice President, Enrollment Mgmt. and Student Retention, Missouri Western State </a:t>
            </a:r>
            <a:r>
              <a:rPr lang="en-US" sz="2000" dirty="0" smtClean="0"/>
              <a:t>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Effective June 1, </a:t>
            </a:r>
            <a:r>
              <a:rPr lang="en-US" sz="2000" dirty="0" smtClean="0"/>
              <a:t>2019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Vice </a:t>
            </a:r>
            <a:r>
              <a:rPr lang="en-US" sz="2000" dirty="0"/>
              <a:t>Provost and Dean, </a:t>
            </a:r>
            <a:r>
              <a:rPr lang="en-US" sz="2000" dirty="0" smtClean="0"/>
              <a:t>Library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Hsin-liang</a:t>
            </a:r>
            <a:r>
              <a:rPr lang="en-US" sz="2000" dirty="0" smtClean="0"/>
              <a:t> (Oliver) 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Effective July 1, 2019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1336" y="392933"/>
            <a:ext cx="6359237" cy="743999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Searches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8209" y="985838"/>
            <a:ext cx="6442363" cy="4157662"/>
          </a:xfrm>
        </p:spPr>
        <p:txBody>
          <a:bodyPr/>
          <a:lstStyle/>
          <a:p>
            <a:r>
              <a:rPr lang="en-US" dirty="0" smtClean="0"/>
              <a:t>UM </a:t>
            </a:r>
            <a:r>
              <a:rPr lang="en-US" dirty="0"/>
              <a:t>System Chief eLearning </a:t>
            </a:r>
            <a:r>
              <a:rPr lang="en-US" dirty="0" smtClean="0"/>
              <a:t>Officer</a:t>
            </a:r>
            <a:endParaRPr lang="en-US" dirty="0" smtClean="0"/>
          </a:p>
          <a:p>
            <a:pPr lvl="1"/>
            <a:r>
              <a:rPr lang="en-US" dirty="0" smtClean="0"/>
              <a:t>4 candidates to be interviewed next week in Columbia (and telepresence)</a:t>
            </a:r>
          </a:p>
          <a:p>
            <a:pPr lvl="1"/>
            <a:r>
              <a:rPr lang="en-US" dirty="0" smtClean="0"/>
              <a:t>Considerations of our VP of Global Learning search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Selection of eLearning service vendor</a:t>
            </a:r>
          </a:p>
          <a:p>
            <a:r>
              <a:rPr lang="en-US" dirty="0" smtClean="0"/>
              <a:t>1996…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142999" y="1381535"/>
            <a:ext cx="9143999" cy="276025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Orgon Slab" panose="02000503000000020004" pitchFamily="50" charset="0"/>
              </a:rPr>
              <a:t>THANK YOU!</a:t>
            </a:r>
          </a:p>
          <a:p>
            <a:pPr algn="ctr"/>
            <a:r>
              <a:rPr lang="en-US" sz="5400" dirty="0">
                <a:solidFill>
                  <a:schemeClr val="bg2"/>
                </a:solidFill>
                <a:latin typeface="Orgon Slab" panose="02000503000000020004" pitchFamily="50" charset="0"/>
              </a:rPr>
              <a:t>QUESTIONS? 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459952"/>
            <a:ext cx="4067262" cy="613172"/>
          </a:xfrm>
        </p:spPr>
        <p:txBody>
          <a:bodyPr/>
          <a:lstStyle/>
          <a:p>
            <a:r>
              <a:rPr lang="en-US" sz="4050" dirty="0"/>
              <a:t>Division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April 25,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6" y="-294129"/>
            <a:ext cx="5488686" cy="184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424"/>
            <a:ext cx="6909434" cy="907877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9B2D93-5D6B-2347-9C16-AE98F3D5779C}"/>
              </a:ext>
            </a:extLst>
          </p:cNvPr>
          <p:cNvSpPr txBox="1">
            <a:spLocks/>
          </p:cNvSpPr>
          <p:nvPr/>
        </p:nvSpPr>
        <p:spPr>
          <a:xfrm>
            <a:off x="4738297" y="769967"/>
            <a:ext cx="2035596" cy="25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/>
            <a:r>
              <a:rPr lang="en-US" sz="1350" b="1" dirty="0"/>
              <a:t>March 2019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9B2D93-5D6B-2347-9C16-AE98F3D5779C}"/>
              </a:ext>
            </a:extLst>
          </p:cNvPr>
          <p:cNvSpPr txBox="1">
            <a:spLocks/>
          </p:cNvSpPr>
          <p:nvPr/>
        </p:nvSpPr>
        <p:spPr>
          <a:xfrm>
            <a:off x="71168" y="1024444"/>
            <a:ext cx="3306074" cy="2633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1200" b="1" dirty="0">
                <a:latin typeface="Orgon Slab Black" panose="02000503040000020004" pitchFamily="50" charset="0"/>
              </a:rPr>
              <a:t>Major Accomplishments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Irina Ivliyeva announced as new CAFE assistant chair effective June 1, 2019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Pilot Ten Steps to Teaching Success program: 24 faculty from 15 departments registered, active within 5 cohorts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Teaching and Learning with Technology Conference successfully administered with 206 attendees representing over 50 educational institutions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Early career faculty forums: March 20 – History of S&amp;T and dinner with spouses; April 3 – What’s Important in Service? 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Letters of intent received from 22 faculty representing 20 proposals for potential Educational Research Mini-Grants</a:t>
            </a:r>
          </a:p>
          <a:p>
            <a:pPr marL="214313" indent="-214313" defTabSz="342900">
              <a:buBlip>
                <a:blip r:embed="rId4"/>
              </a:buBlip>
            </a:pPr>
            <a:r>
              <a:rPr lang="en-US" sz="975" b="1" dirty="0"/>
              <a:t>Coordinator position advertised, applications collected and reviews, and interviews scheduled</a:t>
            </a:r>
          </a:p>
          <a:p>
            <a:pPr marL="214313" indent="-214313" defTabSz="342900">
              <a:buBlip>
                <a:blip r:embed="rId4"/>
              </a:buBlip>
            </a:pPr>
            <a:endParaRPr lang="en-US" sz="975" b="1" dirty="0"/>
          </a:p>
          <a:p>
            <a:pPr marL="214313" indent="-214313" defTabSz="342900">
              <a:buBlip>
                <a:blip r:embed="rId4"/>
              </a:buBlip>
            </a:pPr>
            <a:endParaRPr lang="en-US" sz="975" b="1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69B2D93-5D6B-2347-9C16-AE98F3D5779C}"/>
              </a:ext>
            </a:extLst>
          </p:cNvPr>
          <p:cNvSpPr txBox="1">
            <a:spLocks/>
          </p:cNvSpPr>
          <p:nvPr/>
        </p:nvSpPr>
        <p:spPr>
          <a:xfrm>
            <a:off x="3462885" y="1078075"/>
            <a:ext cx="3311008" cy="18722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1200" b="1" dirty="0">
                <a:latin typeface="Orgon Slab Black" panose="02000503040000020004" pitchFamily="50" charset="0"/>
              </a:rPr>
              <a:t>Immediate Plans</a:t>
            </a:r>
          </a:p>
          <a:p>
            <a:pPr marL="214313" indent="-214313" defTabSz="342900">
              <a:buBlip>
                <a:blip r:embed="rId5"/>
              </a:buBlip>
            </a:pPr>
            <a:r>
              <a:rPr lang="en-US" sz="975" b="1" dirty="0"/>
              <a:t>Collaborate with Astrid Villamil of UM System and Neil Outar to offer Inclusive Teaching workshop for faculty on April 8</a:t>
            </a:r>
          </a:p>
          <a:p>
            <a:pPr marL="214313" indent="-214313" defTabSz="342900">
              <a:buBlip>
                <a:blip r:embed="rId5"/>
              </a:buBlip>
            </a:pPr>
            <a:r>
              <a:rPr lang="en-US" sz="975" b="1" dirty="0"/>
              <a:t>Interviews scheduled for CAFE Coordinator position, aim to select candidate and hire with start date of late April</a:t>
            </a:r>
          </a:p>
          <a:p>
            <a:pPr marL="214313" indent="-214313" defTabSz="342900">
              <a:buBlip>
                <a:blip r:embed="rId5"/>
              </a:buBlip>
            </a:pPr>
            <a:r>
              <a:rPr lang="en-US" sz="975" b="1" dirty="0"/>
              <a:t>Travel to MSU Engineering Cooperative April 5</a:t>
            </a:r>
            <a:r>
              <a:rPr lang="en-US" sz="975" b="1" baseline="30000" dirty="0"/>
              <a:t>th</a:t>
            </a:r>
            <a:r>
              <a:rPr lang="en-US" sz="975" b="1" dirty="0"/>
              <a:t> to offer CAFE services to S&amp;T faculty at MSU</a:t>
            </a:r>
          </a:p>
          <a:p>
            <a:pPr marL="214313" indent="-214313" defTabSz="342900">
              <a:buBlip>
                <a:blip r:embed="rId5"/>
              </a:buBlip>
            </a:pPr>
            <a:r>
              <a:rPr lang="en-US" sz="975" b="1" dirty="0"/>
              <a:t>Continue intercampus collaborations with Teaching and </a:t>
            </a:r>
            <a:r>
              <a:rPr lang="en-US" sz="975" b="1"/>
              <a:t>Learning Centers of UM System</a:t>
            </a:r>
            <a:endParaRPr lang="en-US" sz="975" b="1" dirty="0"/>
          </a:p>
          <a:p>
            <a:pPr marL="214313" indent="-214313" defTabSz="342900">
              <a:buBlip>
                <a:blip r:embed="rId5"/>
              </a:buBlip>
            </a:pPr>
            <a:endParaRPr lang="en-US" sz="975" b="1" dirty="0"/>
          </a:p>
          <a:p>
            <a:pPr marL="214313" indent="-214313" defTabSz="342900">
              <a:buBlip>
                <a:blip r:embed="rId5"/>
              </a:buBlip>
            </a:pPr>
            <a:endParaRPr lang="en-US" sz="975" b="1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69B2D93-5D6B-2347-9C16-AE98F3D5779C}"/>
              </a:ext>
            </a:extLst>
          </p:cNvPr>
          <p:cNvSpPr txBox="1">
            <a:spLocks/>
          </p:cNvSpPr>
          <p:nvPr/>
        </p:nvSpPr>
        <p:spPr>
          <a:xfrm>
            <a:off x="3462886" y="3036094"/>
            <a:ext cx="3323945" cy="19716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1200" b="1" dirty="0">
                <a:latin typeface="Orgon Slab Black" panose="02000503040000020004" pitchFamily="50" charset="0"/>
              </a:rPr>
              <a:t>Upcoming Events</a:t>
            </a:r>
          </a:p>
          <a:p>
            <a:pPr marL="214313" indent="-214313" defTabSz="342900">
              <a:buBlip>
                <a:blip r:embed="rId6"/>
              </a:buBlip>
            </a:pPr>
            <a:r>
              <a:rPr lang="en-US" sz="975" b="1" dirty="0"/>
              <a:t>“Crafting and Effective Teaching Philosophy Statement”, with the Miner Master Mentors, April 1</a:t>
            </a:r>
            <a:r>
              <a:rPr lang="en-US" sz="975" b="1" baseline="30000" dirty="0"/>
              <a:t>st</a:t>
            </a:r>
            <a:r>
              <a:rPr lang="en-US" sz="975" b="1" dirty="0"/>
              <a:t> from 2:15 – 4:15</a:t>
            </a:r>
          </a:p>
          <a:p>
            <a:pPr marL="214313" indent="-214313" defTabSz="342900">
              <a:buBlip>
                <a:blip r:embed="rId6"/>
              </a:buBlip>
            </a:pPr>
            <a:r>
              <a:rPr lang="en-US" sz="975" b="1" dirty="0"/>
              <a:t>“Creating and Inclusive Classroom”, with Astrid Villamil and Neil Outar, April 8</a:t>
            </a:r>
            <a:r>
              <a:rPr lang="en-US" sz="975" b="1" baseline="30000" dirty="0"/>
              <a:t>th</a:t>
            </a:r>
            <a:r>
              <a:rPr lang="en-US" sz="975" b="1" dirty="0"/>
              <a:t> from 12:15 – 1:45pm</a:t>
            </a:r>
          </a:p>
          <a:p>
            <a:pPr marL="214313" indent="-214313" defTabSz="342900">
              <a:buBlip>
                <a:blip r:embed="rId6"/>
              </a:buBlip>
            </a:pPr>
            <a:r>
              <a:rPr lang="en-US" sz="975" b="1" dirty="0"/>
              <a:t>Early Career Faculty Forums: Travel Grant Experiences from Early Career Faculty, April 17</a:t>
            </a:r>
            <a:r>
              <a:rPr lang="en-US" sz="975" b="1" baseline="30000" dirty="0"/>
              <a:t>th</a:t>
            </a:r>
            <a:r>
              <a:rPr lang="en-US" sz="975" b="1" dirty="0"/>
              <a:t> ; Promotion &amp; Tenure at S&amp;T (TT and NTT sessions), May 1</a:t>
            </a:r>
            <a:r>
              <a:rPr lang="en-US" sz="975" b="1" baseline="30000" dirty="0"/>
              <a:t>st</a:t>
            </a:r>
            <a:r>
              <a:rPr lang="en-US" sz="975" b="1" dirty="0"/>
              <a:t> </a:t>
            </a:r>
          </a:p>
          <a:p>
            <a:pPr marL="214313" indent="-214313" defTabSz="342900">
              <a:buBlip>
                <a:blip r:embed="rId6"/>
              </a:buBlip>
            </a:pPr>
            <a:r>
              <a:rPr lang="en-US" sz="975" b="1" dirty="0"/>
              <a:t>Miner Master Mentors Drop-In Hours: April 5, 8, 12, 18, 25, 30 &amp; May 10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69B2D93-5D6B-2347-9C16-AE98F3D5779C}"/>
              </a:ext>
            </a:extLst>
          </p:cNvPr>
          <p:cNvSpPr txBox="1">
            <a:spLocks/>
          </p:cNvSpPr>
          <p:nvPr/>
        </p:nvSpPr>
        <p:spPr>
          <a:xfrm>
            <a:off x="71168" y="3726611"/>
            <a:ext cx="3306074" cy="12811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/>
            <a:r>
              <a:rPr lang="en-US" sz="1200" b="1" dirty="0">
                <a:latin typeface="Orgon Slab Black" panose="02000503040000020004" pitchFamily="50" charset="0"/>
              </a:rPr>
              <a:t>CAFE Spotlight   </a:t>
            </a:r>
          </a:p>
          <a:p>
            <a:pPr defTabSz="342900"/>
            <a:r>
              <a:rPr lang="en-US" sz="900" i="1" dirty="0">
                <a:latin typeface="Orgon Slab" panose="02000503000000020004" pitchFamily="50" charset="0"/>
              </a:rPr>
              <a:t>Meet the Miner Master Mentors team through these short videos: </a:t>
            </a:r>
          </a:p>
          <a:p>
            <a:pPr marL="128588" indent="-128588" defTabSz="342900">
              <a:buFont typeface="Arial" panose="020B0604020202020204" pitchFamily="34" charset="0"/>
              <a:buChar char="•"/>
            </a:pPr>
            <a:r>
              <a:rPr lang="en-US" sz="900" i="1" dirty="0">
                <a:latin typeface="Orgon Slab" panose="02000503000000020004" pitchFamily="50" charset="0"/>
                <a:hlinkClick r:id="rId7"/>
              </a:rPr>
              <a:t>Dr. Bill Fahrenholtz, Professor of Materials Science &amp; Engineering</a:t>
            </a:r>
            <a:endParaRPr lang="en-US" sz="900" i="1" dirty="0">
              <a:latin typeface="Orgon Slab" panose="02000503000000020004" pitchFamily="50" charset="0"/>
            </a:endParaRPr>
          </a:p>
          <a:p>
            <a:pPr marL="128588" indent="-128588" defTabSz="342900">
              <a:buFont typeface="Arial" panose="020B0604020202020204" pitchFamily="34" charset="0"/>
              <a:buChar char="•"/>
            </a:pPr>
            <a:r>
              <a:rPr lang="en-US" sz="900" i="1" dirty="0">
                <a:latin typeface="Orgon Slab" panose="02000503000000020004" pitchFamily="50" charset="0"/>
                <a:hlinkClick r:id="rId8"/>
              </a:rPr>
              <a:t>Dr. Irina Ivliyeva, Professor of Arts, Languages, &amp; Philosophy</a:t>
            </a:r>
            <a:endParaRPr lang="en-US" sz="900" i="1" dirty="0">
              <a:latin typeface="Orgon Slab" panose="02000503000000020004" pitchFamily="50" charset="0"/>
            </a:endParaRPr>
          </a:p>
          <a:p>
            <a:pPr marL="128588" indent="-128588" defTabSz="342900">
              <a:buFont typeface="Arial" panose="020B0604020202020204" pitchFamily="34" charset="0"/>
              <a:buChar char="•"/>
            </a:pPr>
            <a:r>
              <a:rPr lang="en-US" sz="900" i="1" dirty="0">
                <a:latin typeface="Orgon Slab" panose="02000503000000020004" pitchFamily="50" charset="0"/>
                <a:hlinkClick r:id="rId9"/>
              </a:rPr>
              <a:t>Dr. Scott Miller, Teaching Professor of Materials Science &amp; Engineering</a:t>
            </a:r>
            <a:endParaRPr lang="en-US" sz="900" i="1" dirty="0">
              <a:latin typeface="Orgon Slab" panose="02000503000000020004" pitchFamily="50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48053" y="3762333"/>
            <a:ext cx="13716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659" y="3612582"/>
            <a:ext cx="5553076" cy="1237002"/>
          </a:xfrm>
        </p:spPr>
        <p:txBody>
          <a:bodyPr/>
          <a:lstStyle/>
          <a:p>
            <a:pPr marL="0" indent="0">
              <a:buNone/>
            </a:pPr>
            <a:r>
              <a:rPr lang="en-US" sz="2025" b="1" dirty="0">
                <a:solidFill>
                  <a:srgbClr val="005F83"/>
                </a:solidFill>
                <a:latin typeface="Orgon Slab" panose="02000503000000020004" pitchFamily="50" charset="0"/>
              </a:rPr>
              <a:t>Dr. Frederick </a:t>
            </a:r>
            <a:r>
              <a:rPr lang="en-US" sz="2025" b="1" dirty="0" err="1">
                <a:solidFill>
                  <a:srgbClr val="005F83"/>
                </a:solidFill>
                <a:latin typeface="Orgon Slab" panose="02000503000000020004" pitchFamily="50" charset="0"/>
              </a:rPr>
              <a:t>Baganoff</a:t>
            </a:r>
            <a:r>
              <a:rPr lang="en-US" sz="2025" dirty="0">
                <a:solidFill>
                  <a:srgbClr val="005F83"/>
                </a:solidFill>
                <a:latin typeface="Orgon Slab" panose="02000503000000020004" pitchFamily="50" charset="0"/>
              </a:rPr>
              <a:t>, (Physics ‘85) is among the collaborators on the international Event Horizon Telescope project to produce first direct images of a black hole.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1140" y="230795"/>
            <a:ext cx="6233351" cy="40884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>
                <a:latin typeface="Orgon Slab" panose="02000503000000020004" pitchFamily="50" charset="0"/>
              </a:rPr>
              <a:t>College of Arts, Sciences, and Business</a:t>
            </a:r>
          </a:p>
        </p:txBody>
      </p:sp>
      <p:pic>
        <p:nvPicPr>
          <p:cNvPr id="1028" name="Picture 4" descr="https://space.mit.edu/wp-content/uploads/2018/11/FREDERICK_BAGAN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97" y="780573"/>
            <a:ext cx="2610491" cy="26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7" y="780573"/>
            <a:ext cx="3101456" cy="26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0120" y="1402235"/>
            <a:ext cx="5548745" cy="3104683"/>
          </a:xfrm>
        </p:spPr>
        <p:txBody>
          <a:bodyPr/>
          <a:lstStyle/>
          <a:p>
            <a:pPr marL="175022" lvl="0" indent="-175022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Summary</a:t>
            </a:r>
            <a:r>
              <a:rPr lang="en-US" altLang="en-US" sz="1200" dirty="0">
                <a:solidFill>
                  <a:srgbClr val="D8D9DA">
                    <a:lumMod val="50000"/>
                  </a:srgbClr>
                </a:solidFill>
              </a:rPr>
              <a:t>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of FY19 activities year-to-date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(March)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Number of funded proposals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a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total of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232</a:t>
            </a:r>
          </a:p>
          <a:p>
            <a:pPr marL="898922" lvl="2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Total dollars is $32.5M</a:t>
            </a: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Number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of new proposals submitted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is 442</a:t>
            </a: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Total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dollars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$138.6M</a:t>
            </a: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Total expenditures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$30.6M 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Net grant and contract expenditures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$23M 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F&amp;A recovered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$4.9M </a:t>
            </a: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844120"/>
            <a:ext cx="6756614" cy="557999"/>
          </a:xfrm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rgbClr val="005F83"/>
                </a:solidFill>
              </a:rPr>
              <a:t>Office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>
                <a:solidFill>
                  <a:srgbClr val="005F83"/>
                </a:solidFill>
              </a:rPr>
              <a:t>of Sponsored Programs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498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Calibri Light</vt:lpstr>
      <vt:lpstr>Encode Sans Normal Black</vt:lpstr>
      <vt:lpstr>Lucida Grande</vt:lpstr>
      <vt:lpstr>Orgon Slab</vt:lpstr>
      <vt:lpstr>Orgon Slab Black</vt:lpstr>
      <vt:lpstr>Orgon Slab ExtraLight</vt:lpstr>
      <vt:lpstr>Orgon Slab Light</vt:lpstr>
      <vt:lpstr>Orgon Slab Medium</vt:lpstr>
      <vt:lpstr>Tungsten-Semibold</vt:lpstr>
      <vt:lpstr>1_Custom Design</vt:lpstr>
      <vt:lpstr>2_Custom Design</vt:lpstr>
      <vt:lpstr>Custom Design</vt:lpstr>
      <vt:lpstr>Intro Page</vt:lpstr>
      <vt:lpstr>Office Theme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65</cp:revision>
  <cp:lastPrinted>2019-04-24T20:43:57Z</cp:lastPrinted>
  <dcterms:created xsi:type="dcterms:W3CDTF">2014-10-14T00:51:43Z</dcterms:created>
  <dcterms:modified xsi:type="dcterms:W3CDTF">2019-04-25T16:31:56Z</dcterms:modified>
</cp:coreProperties>
</file>